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74" r:id="rId14"/>
    <p:sldId id="272" r:id="rId15"/>
    <p:sldId id="273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D48"/>
    <a:srgbClr val="08101A"/>
    <a:srgbClr val="182D15"/>
    <a:srgbClr val="A3B9E1"/>
    <a:srgbClr val="7193D1"/>
    <a:srgbClr val="547DC8"/>
    <a:srgbClr val="355DA5"/>
    <a:srgbClr val="68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CBA2-79DB-4EE6-9346-48902CB52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E7646-62E8-453D-B332-9CC38642C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EC13-1D99-4F93-B60C-F395C204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B79C7-5809-4C63-A7EC-1A6B076C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D21C7-143F-4600-820D-AEA156FD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1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915D-336C-4BAA-81D7-B4197EBC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9CAF1-1BCC-465C-B525-651C34BC7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30E71-A324-4209-95DF-234711D5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50373-0CBE-4C9F-9076-F636CA7A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60E6-C56B-403D-A109-C909EC5F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1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35980F-5C0B-4A12-8464-7073DFE8B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7F245-7470-4638-91A1-1CF602B10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A89F7-5268-47C7-A84C-C41B6F39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8D976-99D0-4B5A-B9B1-857B9F60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14C66-AD9D-40B9-9D0A-B85F2381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2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BFF4-5A25-462B-AC2B-5B6A7EBB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F76C5-D226-4B43-A7DF-B7488BEDA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EA90E-E2A5-4809-BA15-69ED93F2A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25B14-EA5D-42D3-B893-262BA9C9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E2C8E-9924-4334-85A2-6B5A3073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9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F216-BD1A-48DC-93A5-D4590B42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CEA8-F5AD-42D3-BCEC-D038CFDB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AE4DF-0409-4F13-BF59-E83B502C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AF01-395B-43D0-BEE0-EB1172CAD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E2E7-9ED3-439F-90C4-2841F8B3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1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9037-A9BC-4461-8E28-24CF1802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6C7F-177E-4E08-B186-26E2C9436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AAB5E-B5B4-417B-9984-4CE374308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F3EDD-2BAA-43D6-A772-CE043EAA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D44B9-4990-47A7-8045-513B36D5C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E0E91-D70F-4169-B211-85997798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7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A7BA-2FC3-464F-A0D4-9728E577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196E2-FD48-4B29-8224-632B4A7E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A00C3-044C-426D-8244-2649A419A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65FC4-7088-49E5-93DD-E7BA19DE8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DE59C-8C2A-4AB5-8FFB-CD557D165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3A551-7645-4F72-93E5-F2EF1513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B87B0-DD89-4FBE-B61A-ADE4615C7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69D9E-C540-4D34-A679-C90353AB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EED5-7AE1-49BE-B130-DEC045A3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88DF8-84C5-4588-8552-02BB818B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F3D6D-C52D-4E22-8D05-F5B9AD30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C3960-9A21-4755-9A86-C79758C6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8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DB9DC-2B71-4C58-99CA-11357944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CD3A5-AB40-41EF-A4EC-09686DF0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247CB-DF81-4953-A67B-C1568E19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BD10-0A53-4763-A227-B7356DE0D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CB11-47B4-4175-BFC9-CFBC3072F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B5017-9A83-472E-B21A-76C51D5C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ED74D-3298-4F38-9B32-81063C03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B2338-C773-4CF8-9DAB-DDCCC21E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4CB3E-32D1-4E55-9C49-512D3C76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E3D8-82E0-4070-A230-14A257DE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BE4EC-8F4B-4B71-982D-1711D98C1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D1A04-95CD-4BA8-9406-CAD9B8474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7A525-6949-41E6-80AC-0EBC84AD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BA88-3F3E-4F2F-AFE4-FDDA05AF8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FC27A-706A-41B1-AB2F-999F9A72D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8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6A33E5-FF76-438D-8145-B89E06AD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9C50-7357-4964-AE78-6A863E50E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4649B-D16C-49AD-A9BA-893FA0B30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27C0-3B2E-43AC-9F7E-FE6FEF39FB1D}" type="datetimeFigureOut">
              <a:rPr lang="en-US" smtClean="0"/>
              <a:t>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F68E-93EE-41CA-8925-5734BB317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E1098-7107-450C-A872-012448F55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BD166-1D78-48AD-8647-79A91F9A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831" y="1655268"/>
            <a:ext cx="10414000" cy="152899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Walmart Stores and 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U.S.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7B60C-12BB-46B1-B96A-C6687C9EE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831" y="354697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Dinshaw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Erica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Merza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Kristi Bischoff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Chakkoria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478CB-F283-46CF-B266-15460972CC04}"/>
              </a:ext>
            </a:extLst>
          </p:cNvPr>
          <p:cNvSpPr/>
          <p:nvPr/>
        </p:nvSpPr>
        <p:spPr>
          <a:xfrm>
            <a:off x="-76199" y="0"/>
            <a:ext cx="554234" cy="6858000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5A983-1E96-4831-BAF9-9CD763CFF471}"/>
              </a:ext>
            </a:extLst>
          </p:cNvPr>
          <p:cNvSpPr/>
          <p:nvPr/>
        </p:nvSpPr>
        <p:spPr>
          <a:xfrm>
            <a:off x="478035" y="1"/>
            <a:ext cx="11646231" cy="533400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A4424-30E5-467A-B109-4FE95D96FF6F}"/>
              </a:ext>
            </a:extLst>
          </p:cNvPr>
          <p:cNvSpPr/>
          <p:nvPr/>
        </p:nvSpPr>
        <p:spPr>
          <a:xfrm>
            <a:off x="11621495" y="0"/>
            <a:ext cx="782172" cy="6858000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16D658-051C-4052-B8CC-ACA211BAAC3D}"/>
              </a:ext>
            </a:extLst>
          </p:cNvPr>
          <p:cNvSpPr/>
          <p:nvPr/>
        </p:nvSpPr>
        <p:spPr>
          <a:xfrm>
            <a:off x="330201" y="6383867"/>
            <a:ext cx="11794066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18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8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AD7576B-3049-40CF-81E1-9AE214F231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3" y="1023723"/>
            <a:ext cx="5756408" cy="4682066"/>
          </a:xfrm>
        </p:spPr>
      </p:pic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9246DC13-76A2-47C6-B052-967829476A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962" y="1082990"/>
            <a:ext cx="5756408" cy="4622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EB6467-52BD-475C-91EF-63DDF70C7DC6}"/>
              </a:ext>
            </a:extLst>
          </p:cNvPr>
          <p:cNvSpPr txBox="1"/>
          <p:nvPr/>
        </p:nvSpPr>
        <p:spPr>
          <a:xfrm>
            <a:off x="983138" y="1152211"/>
            <a:ext cx="414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5: Income level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39C76-0EE3-49FC-9913-E2B706E7EC46}"/>
              </a:ext>
            </a:extLst>
          </p:cNvPr>
          <p:cNvSpPr txBox="1"/>
          <p:nvPr/>
        </p:nvSpPr>
        <p:spPr>
          <a:xfrm>
            <a:off x="7138482" y="1199325"/>
            <a:ext cx="42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6: Poverty level frequency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B0BB2-4B74-43D5-B3A1-27036E9C5A63}"/>
              </a:ext>
            </a:extLst>
          </p:cNvPr>
          <p:cNvSpPr txBox="1"/>
          <p:nvPr/>
        </p:nvSpPr>
        <p:spPr>
          <a:xfrm>
            <a:off x="1329471" y="4808021"/>
            <a:ext cx="5351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Income &lt; 35k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Middle Income &gt;35k and &lt;100k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Income &gt;100k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CF401-876D-41C0-9B58-CF78E9A1E9B3}"/>
              </a:ext>
            </a:extLst>
          </p:cNvPr>
          <p:cNvSpPr txBox="1"/>
          <p:nvPr/>
        </p:nvSpPr>
        <p:spPr>
          <a:xfrm>
            <a:off x="7827576" y="4808021"/>
            <a:ext cx="29803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 Poor &lt; 20% poverty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Poor &gt;20% and &lt;40%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Very Poor &gt;40%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19FEB9-D439-485E-9B83-142B5F32E0EA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F05FB-2E2C-4926-99E9-DA2D0EC31337}"/>
              </a:ext>
            </a:extLst>
          </p:cNvPr>
          <p:cNvSpPr/>
          <p:nvPr/>
        </p:nvSpPr>
        <p:spPr>
          <a:xfrm>
            <a:off x="49147" y="6076090"/>
            <a:ext cx="6365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https://definitions.uslegal.com/h/high-poverty-areas/</a:t>
            </a:r>
          </a:p>
        </p:txBody>
      </p:sp>
    </p:spTree>
    <p:extLst>
      <p:ext uri="{BB962C8B-B14F-4D97-AF65-F5344CB8AC3E}">
        <p14:creationId xmlns:p14="http://schemas.microsoft.com/office/powerpoint/2010/main" val="248210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63" y="-1933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25D1A11-911A-4E74-AF37-0CD817BEB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12192000" cy="528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E5883-572F-4041-B64B-69A566125E5E}"/>
              </a:ext>
            </a:extLst>
          </p:cNvPr>
          <p:cNvSpPr txBox="1"/>
          <p:nvPr/>
        </p:nvSpPr>
        <p:spPr>
          <a:xfrm>
            <a:off x="-1" y="1066857"/>
            <a:ext cx="9153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7: Heat map of Walmart store locations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50535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6" y="-167934"/>
            <a:ext cx="10515600" cy="111620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572BAA5-2DC1-49F0-A953-40D5EEC0D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333"/>
            <a:ext cx="12192000" cy="5359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3D20D-109A-4C59-9898-11069310D09D}"/>
              </a:ext>
            </a:extLst>
          </p:cNvPr>
          <p:cNvSpPr txBox="1"/>
          <p:nvPr/>
        </p:nvSpPr>
        <p:spPr>
          <a:xfrm>
            <a:off x="-1" y="1066857"/>
            <a:ext cx="1130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8: Map of Walmart locations in the United States showing # of stores in each city </a:t>
            </a:r>
          </a:p>
        </p:txBody>
      </p:sp>
    </p:spTree>
    <p:extLst>
      <p:ext uri="{BB962C8B-B14F-4D97-AF65-F5344CB8AC3E}">
        <p14:creationId xmlns:p14="http://schemas.microsoft.com/office/powerpoint/2010/main" val="147136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98" y="-2736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pic>
        <p:nvPicPr>
          <p:cNvPr id="7" name="Content Placeholder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2833D3E-DA0E-4961-AE7D-80A6FF089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71" y="967984"/>
            <a:ext cx="4876917" cy="265653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F7F7DC-ACA3-4AA7-B966-0EA47F13C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45" y="2781947"/>
            <a:ext cx="889000" cy="677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C4F258-61FA-4AB6-B9EC-45E2AE9B19AD}"/>
              </a:ext>
            </a:extLst>
          </p:cNvPr>
          <p:cNvSpPr txBox="1"/>
          <p:nvPr/>
        </p:nvSpPr>
        <p:spPr>
          <a:xfrm>
            <a:off x="0" y="6359817"/>
            <a:ext cx="805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9a-c: Heat map of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sz="2000" b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en-US" sz="2000" b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sz="2000" b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income levels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D788D29-6CE2-4F7E-8BAC-A94CB2BC1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1" y="967984"/>
            <a:ext cx="4826004" cy="26565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A4F9C0-6767-443B-B434-1298A79A8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3" y="3737386"/>
            <a:ext cx="4965531" cy="26224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C95C8-2C01-43EA-BEF9-745BBA0D34BB}"/>
              </a:ext>
            </a:extLst>
          </p:cNvPr>
          <p:cNvSpPr txBox="1"/>
          <p:nvPr/>
        </p:nvSpPr>
        <p:spPr>
          <a:xfrm>
            <a:off x="427845" y="845185"/>
            <a:ext cx="4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CF50F-4577-47F5-A304-47EF3CAD0A05}"/>
              </a:ext>
            </a:extLst>
          </p:cNvPr>
          <p:cNvSpPr txBox="1"/>
          <p:nvPr/>
        </p:nvSpPr>
        <p:spPr>
          <a:xfrm>
            <a:off x="6180445" y="845185"/>
            <a:ext cx="4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68A315-86BE-4B56-BDD7-65314C731F84}"/>
              </a:ext>
            </a:extLst>
          </p:cNvPr>
          <p:cNvSpPr txBox="1"/>
          <p:nvPr/>
        </p:nvSpPr>
        <p:spPr>
          <a:xfrm>
            <a:off x="3039533" y="3642268"/>
            <a:ext cx="4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0332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5" y="606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F6249-522E-4728-821B-744967C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228"/>
            <a:ext cx="10515600" cy="511617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 distribution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Independent observations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is homogenous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Way ANOVA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Statistically significant differences between income categories and the number of Walmart’s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Lack of normality so performed a nonparametric test (Kruskal-Wallis)</a:t>
            </a:r>
          </a:p>
          <a:p>
            <a:pPr marL="914400" lvl="2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Independent t test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significance difference in the household income for zip codes with 1 Walmart vs. more than 1 Walmart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1985E0-1A47-4A23-8DE0-C999805BEB4A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Continued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F677-5E53-45A4-A70A-1CFF737FC298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603953-0628-47E6-8B8B-40E998F03DB9}"/>
              </a:ext>
            </a:extLst>
          </p:cNvPr>
          <p:cNvSpPr/>
          <p:nvPr/>
        </p:nvSpPr>
        <p:spPr>
          <a:xfrm>
            <a:off x="1243263" y="4415671"/>
            <a:ext cx="99965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sample distributions are not equal, so we reject the null hypothesis of equal income category sample distributions.</a:t>
            </a:r>
          </a:p>
          <a:p>
            <a:pPr fontAlgn="base"/>
            <a:endParaRPr lang="en-US" sz="2000" b="1" i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FFCAFE-33C9-4C84-B987-6E834D631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1202141"/>
            <a:ext cx="5667375" cy="2876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951133-2153-3643-8EFB-8A7B472C0101}"/>
              </a:ext>
            </a:extLst>
          </p:cNvPr>
          <p:cNvSpPr txBox="1"/>
          <p:nvPr/>
        </p:nvSpPr>
        <p:spPr>
          <a:xfrm>
            <a:off x="7788925" y="2269475"/>
            <a:ext cx="1531345" cy="980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375D5-E7CB-9341-802C-EFAB3D6510A4}"/>
              </a:ext>
            </a:extLst>
          </p:cNvPr>
          <p:cNvSpPr txBox="1"/>
          <p:nvPr/>
        </p:nvSpPr>
        <p:spPr>
          <a:xfrm>
            <a:off x="8097398" y="1437191"/>
            <a:ext cx="33435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total= 4,965</a:t>
            </a:r>
          </a:p>
          <a:p>
            <a:r>
              <a:rPr lang="en-US" b="1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test:</a:t>
            </a:r>
          </a:p>
          <a:p>
            <a:r>
              <a:rPr lang="en-US" dirty="0"/>
              <a:t>N (locations with 1 store) = 3368</a:t>
            </a:r>
          </a:p>
          <a:p>
            <a:r>
              <a:rPr lang="en-US" dirty="0"/>
              <a:t>	Mean Income =$56k</a:t>
            </a:r>
          </a:p>
          <a:p>
            <a:r>
              <a:rPr lang="en-US" dirty="0"/>
              <a:t>N (locations with &gt;1 store) = 1597</a:t>
            </a:r>
          </a:p>
          <a:p>
            <a:r>
              <a:rPr lang="en-US" dirty="0"/>
              <a:t>	Mean Income =$59k</a:t>
            </a:r>
          </a:p>
          <a:p>
            <a:r>
              <a:rPr lang="en-US" b="1" dirty="0" err="1"/>
              <a:t>Anova</a:t>
            </a:r>
            <a:r>
              <a:rPr lang="en-US" b="1" dirty="0"/>
              <a:t>:</a:t>
            </a:r>
          </a:p>
          <a:p>
            <a:r>
              <a:rPr lang="en-US" dirty="0"/>
              <a:t>N (low income) = 348</a:t>
            </a:r>
          </a:p>
          <a:p>
            <a:r>
              <a:rPr lang="en-US" dirty="0"/>
              <a:t>N (middle income) = 4418</a:t>
            </a:r>
          </a:p>
          <a:p>
            <a:r>
              <a:rPr lang="en-US" dirty="0"/>
              <a:t>N (high income) = 199</a:t>
            </a:r>
          </a:p>
        </p:txBody>
      </p:sp>
    </p:spTree>
    <p:extLst>
      <p:ext uri="{BB962C8B-B14F-4D97-AF65-F5344CB8AC3E}">
        <p14:creationId xmlns:p14="http://schemas.microsoft.com/office/powerpoint/2010/main" val="45740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865" y="606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F6249-522E-4728-821B-744967C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962"/>
            <a:ext cx="10515600" cy="2872505"/>
          </a:xfrm>
        </p:spPr>
        <p:txBody>
          <a:bodyPr/>
          <a:lstStyle/>
          <a:p>
            <a:r>
              <a:rPr lang="en-US" dirty="0"/>
              <a:t>Our initial hypothesis of Walmart locations favoring low and middle income areas is partially true.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Through our analysis, we were able to uncover that there are more locations in zip codes that were categorized as middle income compared to low and high income categorizations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D3E1F-6406-41F0-9E16-62D7A03C10CD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8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393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F6249-522E-4728-821B-744967C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9868"/>
            <a:ext cx="12192000" cy="502073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Strengths: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Walmart dataset had all U.S. locations- not a sample population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Obtained location and census data for the same year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of APIs for most of the data (less cleaning issues)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used median income by zip code which may not represent of all of the individuals in a given area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gmaps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documentation  – limited documentation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and examples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57C83-1E6F-424B-A35F-91772C94AE7D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9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393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Future Analysis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F6249-522E-4728-821B-744967C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9869"/>
            <a:ext cx="12192000" cy="514773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Deeper analysis of larger metro areas with significant number of Walmart locations to further analyze the findings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Analyze how/if the Sam’s Club (Membership fee-Bulk Purchase Model) differ from locations branded as Walmart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Perform regression analysis to identify the association with the number of Walmart’s based on household income</a:t>
            </a:r>
          </a:p>
          <a:p>
            <a:pPr marL="0" indent="0">
              <a:buClrTx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Adjust for confounding and effect modification</a:t>
            </a:r>
          </a:p>
          <a:p>
            <a:pPr lvl="2"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Gender, age, education, and rural/urban designation</a:t>
            </a:r>
          </a:p>
          <a:p>
            <a:pPr marL="457200" lvl="2" indent="0">
              <a:buClrTx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Identify other sources for income by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zipcode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have a more accurate representation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2C9E7-4526-408A-96D0-7C3761A93C79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3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F6249-522E-4728-821B-744967C0D7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08931" y="838729"/>
            <a:ext cx="8974137" cy="57483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5E4FFD-1E8E-4AF5-A956-E5AC9A5434AC}"/>
              </a:ext>
            </a:extLst>
          </p:cNvPr>
          <p:cNvSpPr/>
          <p:nvPr/>
        </p:nvSpPr>
        <p:spPr>
          <a:xfrm>
            <a:off x="0" y="6019271"/>
            <a:ext cx="12192000" cy="838729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186D2-1BE5-4545-AD98-AB8B77104196}"/>
              </a:ext>
            </a:extLst>
          </p:cNvPr>
          <p:cNvSpPr/>
          <p:nvPr/>
        </p:nvSpPr>
        <p:spPr>
          <a:xfrm>
            <a:off x="0" y="0"/>
            <a:ext cx="12192000" cy="838729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7AE13-2460-45BC-895F-EFEED393AC78}"/>
              </a:ext>
            </a:extLst>
          </p:cNvPr>
          <p:cNvSpPr/>
          <p:nvPr/>
        </p:nvSpPr>
        <p:spPr>
          <a:xfrm>
            <a:off x="-76199" y="0"/>
            <a:ext cx="922866" cy="6858000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E1523-5EFE-4544-B740-557921F79F3F}"/>
              </a:ext>
            </a:extLst>
          </p:cNvPr>
          <p:cNvSpPr/>
          <p:nvPr/>
        </p:nvSpPr>
        <p:spPr>
          <a:xfrm>
            <a:off x="11269133" y="0"/>
            <a:ext cx="922867" cy="6858000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08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7B60C-12BB-46B1-B96A-C6687C9E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998612"/>
            <a:ext cx="11455400" cy="5341267"/>
          </a:xfrm>
        </p:spPr>
        <p:txBody>
          <a:bodyPr>
            <a:normAutofit fontScale="92500" lnSpcReduction="10000"/>
          </a:bodyPr>
          <a:lstStyle/>
          <a:p>
            <a:pPr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of the largest retailer’s consisting of about 11,000 locations worldwide</a:t>
            </a:r>
          </a:p>
          <a:p>
            <a:pPr>
              <a:buClrTx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Wide range of products and competitive pricing</a:t>
            </a:r>
          </a:p>
          <a:p>
            <a:pPr>
              <a:buClrTx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source of many jobs and sales</a:t>
            </a:r>
          </a:p>
          <a:p>
            <a:pPr lvl="1">
              <a:buClrTx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year 2017:</a:t>
            </a:r>
          </a:p>
          <a:p>
            <a:pPr lvl="2"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38,000 employees in New York state </a:t>
            </a:r>
          </a:p>
          <a:p>
            <a:pPr lvl="2"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362 billion in sales </a:t>
            </a:r>
          </a:p>
          <a:p>
            <a:pPr lvl="2"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About 260 million shoppers per week</a:t>
            </a:r>
          </a:p>
          <a:p>
            <a:pPr lvl="2">
              <a:buClrTx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Constantly expanding with locations</a:t>
            </a:r>
          </a:p>
          <a:p>
            <a:pPr lvl="1"/>
            <a:r>
              <a:rPr lang="en-US" dirty="0"/>
              <a:t>Is there a pattern with geography, income level, and locations?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Source: https://www.newsday.com/business/walmart-facts-first-store-in-u-s-sam-walton-yearly-sales-smiley-and-more-1.13811374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FC0FC-B8AC-4FB3-906F-5F1E5A743A12}"/>
              </a:ext>
            </a:extLst>
          </p:cNvPr>
          <p:cNvSpPr/>
          <p:nvPr/>
        </p:nvSpPr>
        <p:spPr>
          <a:xfrm>
            <a:off x="0" y="6223001"/>
            <a:ext cx="12192000" cy="719666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1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7B60C-12BB-46B1-B96A-C6687C9E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87" y="2961926"/>
            <a:ext cx="10515600" cy="1262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United States, the concentration of  Walmart and subsidiaries in low and middle income zip codes are greater than higher income zip codes.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24CF7-4737-4188-AE02-288FD2204A8B}"/>
              </a:ext>
            </a:extLst>
          </p:cNvPr>
          <p:cNvSpPr/>
          <p:nvPr/>
        </p:nvSpPr>
        <p:spPr>
          <a:xfrm>
            <a:off x="0" y="6214533"/>
            <a:ext cx="12192000" cy="643467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4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3" y="0"/>
            <a:ext cx="11624734" cy="189705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Methods: Income level categorization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65B075-EBFA-4844-B736-6DD26C4EF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579" y="2407709"/>
            <a:ext cx="6056842" cy="3284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B99D1-2236-4935-A253-CC0A3F0C5227}"/>
              </a:ext>
            </a:extLst>
          </p:cNvPr>
          <p:cNvSpPr/>
          <p:nvPr/>
        </p:nvSpPr>
        <p:spPr>
          <a:xfrm>
            <a:off x="0" y="6265333"/>
            <a:ext cx="12192000" cy="592667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9123F-5594-4D34-9568-9F562269BFD8}"/>
              </a:ext>
            </a:extLst>
          </p:cNvPr>
          <p:cNvSpPr/>
          <p:nvPr/>
        </p:nvSpPr>
        <p:spPr>
          <a:xfrm>
            <a:off x="0" y="5846935"/>
            <a:ext cx="84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Source: https://www.thebalance.com/definition-of-middle-class-income-4126870</a:t>
            </a:r>
          </a:p>
        </p:txBody>
      </p:sp>
    </p:spTree>
    <p:extLst>
      <p:ext uri="{BB962C8B-B14F-4D97-AF65-F5344CB8AC3E}">
        <p14:creationId xmlns:p14="http://schemas.microsoft.com/office/powerpoint/2010/main" val="30993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20" y="2944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Methods: Data 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372303-6134-40CE-8F9D-133465C06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03" y="2479146"/>
            <a:ext cx="7489794" cy="31055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F4B87-1D9E-4416-A75B-8C38F4C39443}"/>
              </a:ext>
            </a:extLst>
          </p:cNvPr>
          <p:cNvSpPr txBox="1"/>
          <p:nvPr/>
        </p:nvSpPr>
        <p:spPr>
          <a:xfrm>
            <a:off x="2351103" y="5774267"/>
            <a:ext cx="520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Walmart Store Database – www.kaggle.com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ED672-BF5E-4D56-B4A0-B68EB9874587}"/>
              </a:ext>
            </a:extLst>
          </p:cNvPr>
          <p:cNvSpPr txBox="1"/>
          <p:nvPr/>
        </p:nvSpPr>
        <p:spPr>
          <a:xfrm>
            <a:off x="2351103" y="1810497"/>
            <a:ext cx="633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1: Dataframe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8D110-EB9B-4017-A33B-4E611455649C}"/>
              </a:ext>
            </a:extLst>
          </p:cNvPr>
          <p:cNvSpPr/>
          <p:nvPr/>
        </p:nvSpPr>
        <p:spPr>
          <a:xfrm>
            <a:off x="0" y="6363973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3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6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Methods: Data sets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00AEF-6643-4183-BE93-B9FAC0D01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25" y="2429085"/>
            <a:ext cx="9839749" cy="304536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EC1C2-0D2A-421A-921B-74655460E087}"/>
              </a:ext>
            </a:extLst>
          </p:cNvPr>
          <p:cNvSpPr txBox="1"/>
          <p:nvPr/>
        </p:nvSpPr>
        <p:spPr>
          <a:xfrm>
            <a:off x="1514051" y="5740399"/>
            <a:ext cx="724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Census Data API– https://api.census.gov/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D3B69-394D-4725-8C10-0789E63B8FF0}"/>
              </a:ext>
            </a:extLst>
          </p:cNvPr>
          <p:cNvSpPr txBox="1"/>
          <p:nvPr/>
        </p:nvSpPr>
        <p:spPr>
          <a:xfrm>
            <a:off x="1176125" y="1763023"/>
            <a:ext cx="633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2: Dataframe Example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E8072-A178-4545-AE58-99A5A27E3DD8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2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7B60C-12BB-46B1-B96A-C6687C9EE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7" y="1414455"/>
            <a:ext cx="10515600" cy="4791611"/>
          </a:xfrm>
        </p:spPr>
        <p:txBody>
          <a:bodyPr>
            <a:normAutofit/>
          </a:bodyPr>
          <a:lstStyle/>
          <a:p>
            <a:r>
              <a:rPr lang="en-US" dirty="0"/>
              <a:t>Merged Walmart locations with Census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Calculated Poverty Rates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Obtained geographical locations (latitude and longitude)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Plots for frequencies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 test and One way ANOVA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C405E2-45AA-4263-8AC1-E809AA796E26}"/>
              </a:ext>
            </a:extLst>
          </p:cNvPr>
          <p:cNvSpPr/>
          <p:nvPr/>
        </p:nvSpPr>
        <p:spPr>
          <a:xfrm>
            <a:off x="0" y="6383867"/>
            <a:ext cx="12191999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6" y="0"/>
            <a:ext cx="10515600" cy="103293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65225-9EDC-4E0F-8E24-F7D647962B11}"/>
              </a:ext>
            </a:extLst>
          </p:cNvPr>
          <p:cNvSpPr txBox="1"/>
          <p:nvPr/>
        </p:nvSpPr>
        <p:spPr>
          <a:xfrm>
            <a:off x="2571098" y="960803"/>
            <a:ext cx="6333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3: Flowchart of data sets and sample sizes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43EDC-4B91-4969-B6FA-552047CE8BEB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088CA2-79C7-4BC9-87C1-5A97AAAD0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467" y="1422017"/>
            <a:ext cx="6572285" cy="4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805B-B72B-4BC0-A52C-43DD9FAE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62672-F143-470F-8358-5D1A07DB8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511800" cy="4802187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Walmart store “types”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type of Walmart differs in products and services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Walmart stores are Supercenter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Walmarts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not require a membership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Offers a wide range of services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Houses a lot of jobs</a:t>
            </a:r>
          </a:p>
          <a:p>
            <a:endParaRPr lang="en-US" dirty="0"/>
          </a:p>
        </p:txBody>
      </p:sp>
      <p:pic>
        <p:nvPicPr>
          <p:cNvPr id="6" name="Content Placeholder 5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26FB9A27-7EB7-41DC-8697-763D0C6F91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6" y="1752600"/>
            <a:ext cx="5657194" cy="4424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2EE6E-0D97-46E0-94A2-EC64A6F852E7}"/>
              </a:ext>
            </a:extLst>
          </p:cNvPr>
          <p:cNvSpPr txBox="1"/>
          <p:nvPr/>
        </p:nvSpPr>
        <p:spPr>
          <a:xfrm>
            <a:off x="694268" y="1321356"/>
            <a:ext cx="3953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Figure 4: Walmart Store 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66A658-6547-4C63-AF12-5801B9502F86}"/>
              </a:ext>
            </a:extLst>
          </p:cNvPr>
          <p:cNvSpPr/>
          <p:nvPr/>
        </p:nvSpPr>
        <p:spPr>
          <a:xfrm>
            <a:off x="0" y="6383867"/>
            <a:ext cx="12192000" cy="474133"/>
          </a:xfrm>
          <a:prstGeom prst="rect">
            <a:avLst/>
          </a:prstGeom>
          <a:solidFill>
            <a:srgbClr val="182D48"/>
          </a:solidFill>
          <a:ln>
            <a:solidFill>
              <a:srgbClr val="182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2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670</Words>
  <Application>Microsoft Macintosh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Walmart Stores and  U.S. Neighborhoods</vt:lpstr>
      <vt:lpstr>Background</vt:lpstr>
      <vt:lpstr>Hypothesis</vt:lpstr>
      <vt:lpstr>Methods: Income level categorization</vt:lpstr>
      <vt:lpstr>Methods: Data sets</vt:lpstr>
      <vt:lpstr>Methods: Data sets</vt:lpstr>
      <vt:lpstr>Analysis</vt:lpstr>
      <vt:lpstr>Workflow</vt:lpstr>
      <vt:lpstr>Results </vt:lpstr>
      <vt:lpstr>Results Continued</vt:lpstr>
      <vt:lpstr>Results Continued</vt:lpstr>
      <vt:lpstr>Results Continued</vt:lpstr>
      <vt:lpstr>Results Continued</vt:lpstr>
      <vt:lpstr>Results Continued</vt:lpstr>
      <vt:lpstr>Results Continued</vt:lpstr>
      <vt:lpstr>Conclusion</vt:lpstr>
      <vt:lpstr>Discussion</vt:lpstr>
      <vt:lpstr>Future Analysis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Walmart Stores and  U.S. Neighborhoods</dc:title>
  <dc:creator>Kristi Bischoff</dc:creator>
  <cp:lastModifiedBy>Rose R Chakkoria</cp:lastModifiedBy>
  <cp:revision>25</cp:revision>
  <dcterms:created xsi:type="dcterms:W3CDTF">2019-01-25T06:50:45Z</dcterms:created>
  <dcterms:modified xsi:type="dcterms:W3CDTF">2019-01-26T17:47:13Z</dcterms:modified>
</cp:coreProperties>
</file>